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00" r:id="rId3"/>
    <p:sldId id="335" r:id="rId4"/>
    <p:sldId id="325" r:id="rId5"/>
    <p:sldId id="272" r:id="rId6"/>
    <p:sldId id="324" r:id="rId7"/>
    <p:sldId id="333" r:id="rId8"/>
    <p:sldId id="330" r:id="rId9"/>
    <p:sldId id="331" r:id="rId10"/>
    <p:sldId id="332" r:id="rId11"/>
    <p:sldId id="334" r:id="rId12"/>
    <p:sldId id="31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8000"/>
    <a:srgbClr val="FF0066"/>
    <a:srgbClr val="CC0099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70" autoAdjust="0"/>
    <p:restoredTop sz="73432" autoAdjust="0"/>
  </p:normalViewPr>
  <p:slideViewPr>
    <p:cSldViewPr snapToGrid="0">
      <p:cViewPr varScale="1">
        <p:scale>
          <a:sx n="53" d="100"/>
          <a:sy n="53" d="100"/>
        </p:scale>
        <p:origin x="-123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E06B04-E5F2-47FB-A67D-B6534DB9BC03}" type="doc">
      <dgm:prSet loTypeId="urn:microsoft.com/office/officeart/2005/8/layout/radial5" loCatId="cycle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s-CO"/>
        </a:p>
      </dgm:t>
    </dgm:pt>
    <dgm:pt modelId="{611B7A0E-EBFF-426D-8B78-07B6EB3CAB3A}">
      <dgm:prSet phldrT="[Texto]" custT="1"/>
      <dgm:spPr/>
      <dgm:t>
        <a:bodyPr/>
        <a:lstStyle/>
        <a:p>
          <a:r>
            <a:rPr lang="en-GB" sz="1600" b="1" noProof="0" dirty="0">
              <a:effectLst/>
            </a:rPr>
            <a:t>169 SDGs TARGETS</a:t>
          </a:r>
        </a:p>
      </dgm:t>
    </dgm:pt>
    <dgm:pt modelId="{C5A64EBA-2785-4918-BA8E-4243BE92952C}" type="parTrans" cxnId="{9D48A858-513C-4D58-8EB0-24ABA27E5A1E}">
      <dgm:prSet/>
      <dgm:spPr/>
      <dgm:t>
        <a:bodyPr/>
        <a:lstStyle/>
        <a:p>
          <a:endParaRPr lang="en-GB" sz="1200" noProof="0" dirty="0"/>
        </a:p>
      </dgm:t>
    </dgm:pt>
    <dgm:pt modelId="{64F66AA1-3553-4DF6-B000-79A2D233A760}" type="sibTrans" cxnId="{9D48A858-513C-4D58-8EB0-24ABA27E5A1E}">
      <dgm:prSet/>
      <dgm:spPr/>
      <dgm:t>
        <a:bodyPr/>
        <a:lstStyle/>
        <a:p>
          <a:endParaRPr lang="en-GB" sz="1200" noProof="0" dirty="0"/>
        </a:p>
      </dgm:t>
    </dgm:pt>
    <dgm:pt modelId="{F376A3EF-893B-4F69-99BE-335E9B8261B8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n-GB" sz="1800" b="1" u="none" noProof="0" dirty="0">
              <a:solidFill>
                <a:srgbClr val="C00000"/>
              </a:solidFill>
              <a:effectLst/>
            </a:rPr>
            <a:t>135 targets </a:t>
          </a:r>
        </a:p>
        <a:p>
          <a:pPr>
            <a:spcAft>
              <a:spcPts val="0"/>
            </a:spcAft>
          </a:pPr>
          <a:r>
            <a:rPr lang="en-GB" sz="1800" b="1" u="none" noProof="0" dirty="0">
              <a:effectLst/>
            </a:rPr>
            <a:t>National Governments</a:t>
          </a:r>
        </a:p>
      </dgm:t>
    </dgm:pt>
    <dgm:pt modelId="{1343D021-EFFD-4836-98E1-E58BFD3E0876}" type="parTrans" cxnId="{9FF92158-F171-44DE-BA6E-389C32C1FCB7}">
      <dgm:prSet custT="1"/>
      <dgm:spPr/>
      <dgm:t>
        <a:bodyPr/>
        <a:lstStyle/>
        <a:p>
          <a:endParaRPr lang="en-GB" sz="1200" noProof="0" dirty="0"/>
        </a:p>
      </dgm:t>
    </dgm:pt>
    <dgm:pt modelId="{7751F0C5-B5AD-46BD-A099-2119643A7211}" type="sibTrans" cxnId="{9FF92158-F171-44DE-BA6E-389C32C1FCB7}">
      <dgm:prSet/>
      <dgm:spPr/>
      <dgm:t>
        <a:bodyPr/>
        <a:lstStyle/>
        <a:p>
          <a:endParaRPr lang="en-GB" sz="1200" noProof="0" dirty="0"/>
        </a:p>
      </dgm:t>
    </dgm:pt>
    <dgm:pt modelId="{E20BF73D-F09D-4612-A11B-28DF373C8B4A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n-GB" sz="1800" b="1" u="none" noProof="0" dirty="0">
              <a:solidFill>
                <a:srgbClr val="C00000"/>
              </a:solidFill>
              <a:effectLst/>
            </a:rPr>
            <a:t>54  targets</a:t>
          </a:r>
        </a:p>
        <a:p>
          <a:pPr>
            <a:spcAft>
              <a:spcPts val="0"/>
            </a:spcAft>
          </a:pPr>
          <a:r>
            <a:rPr lang="en-GB" sz="1600" b="1" u="none" noProof="0" dirty="0">
              <a:solidFill>
                <a:schemeClr val="tx1"/>
              </a:solidFill>
              <a:effectLst/>
            </a:rPr>
            <a:t>Demand international cooperation and coordination</a:t>
          </a:r>
        </a:p>
      </dgm:t>
    </dgm:pt>
    <dgm:pt modelId="{1322290C-0301-4734-8041-29053C71EC75}" type="parTrans" cxnId="{DDCAB76D-3BCA-4D64-BD56-F82CA9568702}">
      <dgm:prSet custT="1"/>
      <dgm:spPr/>
      <dgm:t>
        <a:bodyPr/>
        <a:lstStyle/>
        <a:p>
          <a:endParaRPr lang="en-GB" sz="1200" noProof="0" dirty="0"/>
        </a:p>
      </dgm:t>
    </dgm:pt>
    <dgm:pt modelId="{2810A133-633F-4AEB-BBEF-9F6E208C1C2D}" type="sibTrans" cxnId="{DDCAB76D-3BCA-4D64-BD56-F82CA9568702}">
      <dgm:prSet/>
      <dgm:spPr/>
      <dgm:t>
        <a:bodyPr/>
        <a:lstStyle/>
        <a:p>
          <a:endParaRPr lang="en-GB" sz="1200" noProof="0" dirty="0"/>
        </a:p>
      </dgm:t>
    </dgm:pt>
    <dgm:pt modelId="{3018FBC9-B609-4CBC-B05F-0EC13900D745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n-GB" sz="1800" b="1" u="none" noProof="0" dirty="0">
              <a:solidFill>
                <a:srgbClr val="C00000"/>
              </a:solidFill>
              <a:effectLst/>
            </a:rPr>
            <a:t>88 targets</a:t>
          </a:r>
        </a:p>
        <a:p>
          <a:pPr>
            <a:spcAft>
              <a:spcPts val="0"/>
            </a:spcAft>
          </a:pPr>
          <a:r>
            <a:rPr lang="en-GB" sz="1800" b="1" u="none" noProof="0" dirty="0">
              <a:effectLst/>
            </a:rPr>
            <a:t>Require an active role of private sector </a:t>
          </a:r>
        </a:p>
      </dgm:t>
    </dgm:pt>
    <dgm:pt modelId="{423FE02D-24D8-4A6D-80D3-8CAB832B7A63}" type="parTrans" cxnId="{F7C26E8F-DAE9-4E1E-B63F-3E999C85153B}">
      <dgm:prSet custT="1"/>
      <dgm:spPr/>
      <dgm:t>
        <a:bodyPr/>
        <a:lstStyle/>
        <a:p>
          <a:endParaRPr lang="en-GB" sz="1200" noProof="0" dirty="0"/>
        </a:p>
      </dgm:t>
    </dgm:pt>
    <dgm:pt modelId="{9061587C-4D89-47D3-BC74-2B8C13E2B6B8}" type="sibTrans" cxnId="{F7C26E8F-DAE9-4E1E-B63F-3E999C85153B}">
      <dgm:prSet/>
      <dgm:spPr/>
      <dgm:t>
        <a:bodyPr/>
        <a:lstStyle/>
        <a:p>
          <a:endParaRPr lang="en-GB" sz="1200" noProof="0" dirty="0"/>
        </a:p>
      </dgm:t>
    </dgm:pt>
    <dgm:pt modelId="{9C2D72CF-C586-4787-A2F7-219A7C28621A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n-GB" sz="1800" b="1" u="none" noProof="0" dirty="0">
              <a:solidFill>
                <a:srgbClr val="C00000"/>
              </a:solidFill>
              <a:effectLst/>
            </a:rPr>
            <a:t>110 targets </a:t>
          </a:r>
        </a:p>
        <a:p>
          <a:pPr>
            <a:spcAft>
              <a:spcPts val="0"/>
            </a:spcAft>
          </a:pPr>
          <a:r>
            <a:rPr lang="en-GB" sz="1600" b="1" u="none" noProof="0" dirty="0">
              <a:effectLst/>
            </a:rPr>
            <a:t>Require actions by  local governments (vertical coherence)</a:t>
          </a:r>
        </a:p>
      </dgm:t>
    </dgm:pt>
    <dgm:pt modelId="{172A2BC0-81D8-4CF1-A7EE-FB11C794803D}" type="parTrans" cxnId="{B0B5D867-E15F-4E28-BCC4-7695FAB09B16}">
      <dgm:prSet custT="1"/>
      <dgm:spPr/>
      <dgm:t>
        <a:bodyPr/>
        <a:lstStyle/>
        <a:p>
          <a:endParaRPr lang="en-GB" sz="1200" noProof="0" dirty="0"/>
        </a:p>
      </dgm:t>
    </dgm:pt>
    <dgm:pt modelId="{C9BA4A0E-507D-4B75-A18B-AD44054F3FA8}" type="sibTrans" cxnId="{B0B5D867-E15F-4E28-BCC4-7695FAB09B16}">
      <dgm:prSet/>
      <dgm:spPr/>
      <dgm:t>
        <a:bodyPr/>
        <a:lstStyle/>
        <a:p>
          <a:endParaRPr lang="en-GB" sz="1200" noProof="0" dirty="0"/>
        </a:p>
      </dgm:t>
    </dgm:pt>
    <dgm:pt modelId="{18D775F1-99EE-4083-A6CF-B9C83587C4E8}" type="pres">
      <dgm:prSet presAssocID="{2EE06B04-E5F2-47FB-A67D-B6534DB9BC0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A61079-4363-4F6B-8849-222F35F239D7}" type="pres">
      <dgm:prSet presAssocID="{611B7A0E-EBFF-426D-8B78-07B6EB3CAB3A}" presName="centerShape" presStyleLbl="node0" presStyleIdx="0" presStyleCnt="1" custScaleX="109743" custScaleY="78166" custLinFactNeighborX="-746" custLinFactNeighborY="-8457"/>
      <dgm:spPr/>
      <dgm:t>
        <a:bodyPr/>
        <a:lstStyle/>
        <a:p>
          <a:endParaRPr lang="en-US"/>
        </a:p>
      </dgm:t>
    </dgm:pt>
    <dgm:pt modelId="{9964A6FB-8C88-4EA7-92BC-6B4FB5CE0E2F}" type="pres">
      <dgm:prSet presAssocID="{1343D021-EFFD-4836-98E1-E58BFD3E0876}" presName="parTrans" presStyleLbl="sibTrans2D1" presStyleIdx="0" presStyleCnt="4"/>
      <dgm:spPr/>
      <dgm:t>
        <a:bodyPr/>
        <a:lstStyle/>
        <a:p>
          <a:endParaRPr lang="en-US"/>
        </a:p>
      </dgm:t>
    </dgm:pt>
    <dgm:pt modelId="{DF5CD336-C33C-44E9-8140-36D0FEBC3D86}" type="pres">
      <dgm:prSet presAssocID="{1343D021-EFFD-4836-98E1-E58BFD3E0876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FF327869-DCD3-44AA-90D9-3D20FFB43172}" type="pres">
      <dgm:prSet presAssocID="{F376A3EF-893B-4F69-99BE-335E9B8261B8}" presName="node" presStyleLbl="node1" presStyleIdx="0" presStyleCnt="4" custScaleX="191616" custScaleY="106049" custRadScaleRad="986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5C2949-EAF1-49F9-8972-2C8155E8BE80}" type="pres">
      <dgm:prSet presAssocID="{1322290C-0301-4734-8041-29053C71EC75}" presName="parTrans" presStyleLbl="sibTrans2D1" presStyleIdx="1" presStyleCnt="4"/>
      <dgm:spPr/>
      <dgm:t>
        <a:bodyPr/>
        <a:lstStyle/>
        <a:p>
          <a:endParaRPr lang="en-US"/>
        </a:p>
      </dgm:t>
    </dgm:pt>
    <dgm:pt modelId="{D8AB07A1-D069-4BAA-BD87-8A8B43475B0B}" type="pres">
      <dgm:prSet presAssocID="{1322290C-0301-4734-8041-29053C71EC75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387815E6-AE81-4A69-B639-8098DC92546A}" type="pres">
      <dgm:prSet presAssocID="{E20BF73D-F09D-4612-A11B-28DF373C8B4A}" presName="node" presStyleLbl="node1" presStyleIdx="1" presStyleCnt="4" custScaleX="220532" custScaleY="161555" custRadScaleRad="125427" custRadScaleInc="-194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942254-351C-4EDC-B68C-E60228A80B1A}" type="pres">
      <dgm:prSet presAssocID="{423FE02D-24D8-4A6D-80D3-8CAB832B7A63}" presName="parTrans" presStyleLbl="sibTrans2D1" presStyleIdx="2" presStyleCnt="4" custLinFactNeighborX="-6552"/>
      <dgm:spPr/>
      <dgm:t>
        <a:bodyPr/>
        <a:lstStyle/>
        <a:p>
          <a:endParaRPr lang="en-US"/>
        </a:p>
      </dgm:t>
    </dgm:pt>
    <dgm:pt modelId="{1A6FD2D6-174B-421D-AD25-CCAE143723F9}" type="pres">
      <dgm:prSet presAssocID="{423FE02D-24D8-4A6D-80D3-8CAB832B7A63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62095E5D-085F-455A-B30D-7B1554ECD280}" type="pres">
      <dgm:prSet presAssocID="{3018FBC9-B609-4CBC-B05F-0EC13900D745}" presName="node" presStyleLbl="node1" presStyleIdx="2" presStyleCnt="4" custScaleX="236938" custScaleY="130440" custRadScaleRad="90433" custRadScaleInc="21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7D0943-736A-421C-8B9F-2803DFB36DF6}" type="pres">
      <dgm:prSet presAssocID="{172A2BC0-81D8-4CF1-A7EE-FB11C794803D}" presName="parTrans" presStyleLbl="sibTrans2D1" presStyleIdx="3" presStyleCnt="4"/>
      <dgm:spPr/>
      <dgm:t>
        <a:bodyPr/>
        <a:lstStyle/>
        <a:p>
          <a:endParaRPr lang="en-US"/>
        </a:p>
      </dgm:t>
    </dgm:pt>
    <dgm:pt modelId="{82BFF630-A836-4E6A-AA7B-0AF0671E1333}" type="pres">
      <dgm:prSet presAssocID="{172A2BC0-81D8-4CF1-A7EE-FB11C794803D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A0F82B9A-0FC4-4C73-869F-2E762C259F58}" type="pres">
      <dgm:prSet presAssocID="{9C2D72CF-C586-4787-A2F7-219A7C28621A}" presName="node" presStyleLbl="node1" presStyleIdx="3" presStyleCnt="4" custScaleX="218083" custScaleY="136701" custRadScaleRad="128480" custRadScaleInc="183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8D82A9-CB33-48EA-AD09-1ABD069C8A97}" type="presOf" srcId="{3018FBC9-B609-4CBC-B05F-0EC13900D745}" destId="{62095E5D-085F-455A-B30D-7B1554ECD280}" srcOrd="0" destOrd="0" presId="urn:microsoft.com/office/officeart/2005/8/layout/radial5"/>
    <dgm:cxn modelId="{9FF92158-F171-44DE-BA6E-389C32C1FCB7}" srcId="{611B7A0E-EBFF-426D-8B78-07B6EB3CAB3A}" destId="{F376A3EF-893B-4F69-99BE-335E9B8261B8}" srcOrd="0" destOrd="0" parTransId="{1343D021-EFFD-4836-98E1-E58BFD3E0876}" sibTransId="{7751F0C5-B5AD-46BD-A099-2119643A7211}"/>
    <dgm:cxn modelId="{382F1459-3DFF-4974-A475-E4ADF19B161B}" type="presOf" srcId="{2EE06B04-E5F2-47FB-A67D-B6534DB9BC03}" destId="{18D775F1-99EE-4083-A6CF-B9C83587C4E8}" srcOrd="0" destOrd="0" presId="urn:microsoft.com/office/officeart/2005/8/layout/radial5"/>
    <dgm:cxn modelId="{2039A46B-F78B-4FA7-A43D-5073EECE4324}" type="presOf" srcId="{F376A3EF-893B-4F69-99BE-335E9B8261B8}" destId="{FF327869-DCD3-44AA-90D9-3D20FFB43172}" srcOrd="0" destOrd="0" presId="urn:microsoft.com/office/officeart/2005/8/layout/radial5"/>
    <dgm:cxn modelId="{ECD0F863-69C1-4889-B2D7-1F00F123F3B1}" type="presOf" srcId="{611B7A0E-EBFF-426D-8B78-07B6EB3CAB3A}" destId="{B3A61079-4363-4F6B-8849-222F35F239D7}" srcOrd="0" destOrd="0" presId="urn:microsoft.com/office/officeart/2005/8/layout/radial5"/>
    <dgm:cxn modelId="{7D4E89C8-D31D-42D1-BC3B-64571662DDC0}" type="presOf" srcId="{423FE02D-24D8-4A6D-80D3-8CAB832B7A63}" destId="{1A6FD2D6-174B-421D-AD25-CCAE143723F9}" srcOrd="1" destOrd="0" presId="urn:microsoft.com/office/officeart/2005/8/layout/radial5"/>
    <dgm:cxn modelId="{F7C26E8F-DAE9-4E1E-B63F-3E999C85153B}" srcId="{611B7A0E-EBFF-426D-8B78-07B6EB3CAB3A}" destId="{3018FBC9-B609-4CBC-B05F-0EC13900D745}" srcOrd="2" destOrd="0" parTransId="{423FE02D-24D8-4A6D-80D3-8CAB832B7A63}" sibTransId="{9061587C-4D89-47D3-BC74-2B8C13E2B6B8}"/>
    <dgm:cxn modelId="{BCA21738-AA71-4ABA-9935-C3E4AA0CE5AF}" type="presOf" srcId="{172A2BC0-81D8-4CF1-A7EE-FB11C794803D}" destId="{C27D0943-736A-421C-8B9F-2803DFB36DF6}" srcOrd="0" destOrd="0" presId="urn:microsoft.com/office/officeart/2005/8/layout/radial5"/>
    <dgm:cxn modelId="{BA30714C-9ACB-4FD5-9B95-9F031BBB14CF}" type="presOf" srcId="{1322290C-0301-4734-8041-29053C71EC75}" destId="{D8AB07A1-D069-4BAA-BD87-8A8B43475B0B}" srcOrd="1" destOrd="0" presId="urn:microsoft.com/office/officeart/2005/8/layout/radial5"/>
    <dgm:cxn modelId="{3F97292A-D1F5-4058-93D7-0D4BAC1ECC84}" type="presOf" srcId="{E20BF73D-F09D-4612-A11B-28DF373C8B4A}" destId="{387815E6-AE81-4A69-B639-8098DC92546A}" srcOrd="0" destOrd="0" presId="urn:microsoft.com/office/officeart/2005/8/layout/radial5"/>
    <dgm:cxn modelId="{B0B5D867-E15F-4E28-BCC4-7695FAB09B16}" srcId="{611B7A0E-EBFF-426D-8B78-07B6EB3CAB3A}" destId="{9C2D72CF-C586-4787-A2F7-219A7C28621A}" srcOrd="3" destOrd="0" parTransId="{172A2BC0-81D8-4CF1-A7EE-FB11C794803D}" sibTransId="{C9BA4A0E-507D-4B75-A18B-AD44054F3FA8}"/>
    <dgm:cxn modelId="{00B8C5EF-393E-4E2E-A2E7-C3BB325A94FA}" type="presOf" srcId="{423FE02D-24D8-4A6D-80D3-8CAB832B7A63}" destId="{BA942254-351C-4EDC-B68C-E60228A80B1A}" srcOrd="0" destOrd="0" presId="urn:microsoft.com/office/officeart/2005/8/layout/radial5"/>
    <dgm:cxn modelId="{C7004A2F-0FFE-4C60-A93B-6232F4D31BE6}" type="presOf" srcId="{1343D021-EFFD-4836-98E1-E58BFD3E0876}" destId="{DF5CD336-C33C-44E9-8140-36D0FEBC3D86}" srcOrd="1" destOrd="0" presId="urn:microsoft.com/office/officeart/2005/8/layout/radial5"/>
    <dgm:cxn modelId="{FD570C88-3A95-4F78-BE57-B50CCDB0FE02}" type="presOf" srcId="{9C2D72CF-C586-4787-A2F7-219A7C28621A}" destId="{A0F82B9A-0FC4-4C73-869F-2E762C259F58}" srcOrd="0" destOrd="0" presId="urn:microsoft.com/office/officeart/2005/8/layout/radial5"/>
    <dgm:cxn modelId="{A1B89410-2A9E-49D0-AD75-33C3FFDD2E51}" type="presOf" srcId="{1343D021-EFFD-4836-98E1-E58BFD3E0876}" destId="{9964A6FB-8C88-4EA7-92BC-6B4FB5CE0E2F}" srcOrd="0" destOrd="0" presId="urn:microsoft.com/office/officeart/2005/8/layout/radial5"/>
    <dgm:cxn modelId="{DDCAB76D-3BCA-4D64-BD56-F82CA9568702}" srcId="{611B7A0E-EBFF-426D-8B78-07B6EB3CAB3A}" destId="{E20BF73D-F09D-4612-A11B-28DF373C8B4A}" srcOrd="1" destOrd="0" parTransId="{1322290C-0301-4734-8041-29053C71EC75}" sibTransId="{2810A133-633F-4AEB-BBEF-9F6E208C1C2D}"/>
    <dgm:cxn modelId="{9D48A858-513C-4D58-8EB0-24ABA27E5A1E}" srcId="{2EE06B04-E5F2-47FB-A67D-B6534DB9BC03}" destId="{611B7A0E-EBFF-426D-8B78-07B6EB3CAB3A}" srcOrd="0" destOrd="0" parTransId="{C5A64EBA-2785-4918-BA8E-4243BE92952C}" sibTransId="{64F66AA1-3553-4DF6-B000-79A2D233A760}"/>
    <dgm:cxn modelId="{81ED7D41-FB96-4935-915B-5CA0CD3AC4F9}" type="presOf" srcId="{1322290C-0301-4734-8041-29053C71EC75}" destId="{235C2949-EAF1-49F9-8972-2C8155E8BE80}" srcOrd="0" destOrd="0" presId="urn:microsoft.com/office/officeart/2005/8/layout/radial5"/>
    <dgm:cxn modelId="{541C8507-23AA-428F-9ABD-151DE7A16E94}" type="presOf" srcId="{172A2BC0-81D8-4CF1-A7EE-FB11C794803D}" destId="{82BFF630-A836-4E6A-AA7B-0AF0671E1333}" srcOrd="1" destOrd="0" presId="urn:microsoft.com/office/officeart/2005/8/layout/radial5"/>
    <dgm:cxn modelId="{2003D6E9-70B4-43FE-8885-F724C17F6C3A}" type="presParOf" srcId="{18D775F1-99EE-4083-A6CF-B9C83587C4E8}" destId="{B3A61079-4363-4F6B-8849-222F35F239D7}" srcOrd="0" destOrd="0" presId="urn:microsoft.com/office/officeart/2005/8/layout/radial5"/>
    <dgm:cxn modelId="{59C07931-93DB-4990-BE6C-AC9696D0115A}" type="presParOf" srcId="{18D775F1-99EE-4083-A6CF-B9C83587C4E8}" destId="{9964A6FB-8C88-4EA7-92BC-6B4FB5CE0E2F}" srcOrd="1" destOrd="0" presId="urn:microsoft.com/office/officeart/2005/8/layout/radial5"/>
    <dgm:cxn modelId="{4F15522D-4116-4138-86B7-EF7F5D0CB2E2}" type="presParOf" srcId="{9964A6FB-8C88-4EA7-92BC-6B4FB5CE0E2F}" destId="{DF5CD336-C33C-44E9-8140-36D0FEBC3D86}" srcOrd="0" destOrd="0" presId="urn:microsoft.com/office/officeart/2005/8/layout/radial5"/>
    <dgm:cxn modelId="{65D15FDB-9ED7-4978-8E3F-55340A1A84A5}" type="presParOf" srcId="{18D775F1-99EE-4083-A6CF-B9C83587C4E8}" destId="{FF327869-DCD3-44AA-90D9-3D20FFB43172}" srcOrd="2" destOrd="0" presId="urn:microsoft.com/office/officeart/2005/8/layout/radial5"/>
    <dgm:cxn modelId="{81AECAF8-CC38-4F73-AF44-DC18886BE734}" type="presParOf" srcId="{18D775F1-99EE-4083-A6CF-B9C83587C4E8}" destId="{235C2949-EAF1-49F9-8972-2C8155E8BE80}" srcOrd="3" destOrd="0" presId="urn:microsoft.com/office/officeart/2005/8/layout/radial5"/>
    <dgm:cxn modelId="{7629DDAE-1AA2-4E3D-9CEE-10946A99AD44}" type="presParOf" srcId="{235C2949-EAF1-49F9-8972-2C8155E8BE80}" destId="{D8AB07A1-D069-4BAA-BD87-8A8B43475B0B}" srcOrd="0" destOrd="0" presId="urn:microsoft.com/office/officeart/2005/8/layout/radial5"/>
    <dgm:cxn modelId="{DE72099F-3A47-4274-A3F1-7702BCFFC3E6}" type="presParOf" srcId="{18D775F1-99EE-4083-A6CF-B9C83587C4E8}" destId="{387815E6-AE81-4A69-B639-8098DC92546A}" srcOrd="4" destOrd="0" presId="urn:microsoft.com/office/officeart/2005/8/layout/radial5"/>
    <dgm:cxn modelId="{AB0F54E5-91AE-4AA3-AA55-FFCF794F6F31}" type="presParOf" srcId="{18D775F1-99EE-4083-A6CF-B9C83587C4E8}" destId="{BA942254-351C-4EDC-B68C-E60228A80B1A}" srcOrd="5" destOrd="0" presId="urn:microsoft.com/office/officeart/2005/8/layout/radial5"/>
    <dgm:cxn modelId="{F6A6A74E-8519-48B2-A5E9-E10DD4E7209E}" type="presParOf" srcId="{BA942254-351C-4EDC-B68C-E60228A80B1A}" destId="{1A6FD2D6-174B-421D-AD25-CCAE143723F9}" srcOrd="0" destOrd="0" presId="urn:microsoft.com/office/officeart/2005/8/layout/radial5"/>
    <dgm:cxn modelId="{B28D3C8A-7250-4D7F-BA16-E8DD9FA450A5}" type="presParOf" srcId="{18D775F1-99EE-4083-A6CF-B9C83587C4E8}" destId="{62095E5D-085F-455A-B30D-7B1554ECD280}" srcOrd="6" destOrd="0" presId="urn:microsoft.com/office/officeart/2005/8/layout/radial5"/>
    <dgm:cxn modelId="{AF299EB2-DEFE-4A16-AB54-972CED0BFB65}" type="presParOf" srcId="{18D775F1-99EE-4083-A6CF-B9C83587C4E8}" destId="{C27D0943-736A-421C-8B9F-2803DFB36DF6}" srcOrd="7" destOrd="0" presId="urn:microsoft.com/office/officeart/2005/8/layout/radial5"/>
    <dgm:cxn modelId="{6CD2FBC6-0801-4BE8-8E48-0D1E00880502}" type="presParOf" srcId="{C27D0943-736A-421C-8B9F-2803DFB36DF6}" destId="{82BFF630-A836-4E6A-AA7B-0AF0671E1333}" srcOrd="0" destOrd="0" presId="urn:microsoft.com/office/officeart/2005/8/layout/radial5"/>
    <dgm:cxn modelId="{34749FD3-8310-4BFB-902B-FD357D4939A2}" type="presParOf" srcId="{18D775F1-99EE-4083-A6CF-B9C83587C4E8}" destId="{A0F82B9A-0FC4-4C73-869F-2E762C259F58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A61079-4363-4F6B-8849-222F35F239D7}">
      <dsp:nvSpPr>
        <dsp:cNvPr id="0" name=""/>
        <dsp:cNvSpPr/>
      </dsp:nvSpPr>
      <dsp:spPr>
        <a:xfrm>
          <a:off x="2710718" y="1310776"/>
          <a:ext cx="1185843" cy="8446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noProof="0" dirty="0">
              <a:effectLst/>
            </a:rPr>
            <a:t>169 SDGs TARGETS</a:t>
          </a:r>
        </a:p>
      </dsp:txBody>
      <dsp:txXfrm>
        <a:off x="2884381" y="1434470"/>
        <a:ext cx="838517" cy="597245"/>
      </dsp:txXfrm>
    </dsp:sp>
    <dsp:sp modelId="{9964A6FB-8C88-4EA7-92BC-6B4FB5CE0E2F}">
      <dsp:nvSpPr>
        <dsp:cNvPr id="0" name=""/>
        <dsp:cNvSpPr/>
      </dsp:nvSpPr>
      <dsp:spPr>
        <a:xfrm rot="16262771">
          <a:off x="3249708" y="1010418"/>
          <a:ext cx="127546" cy="3673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noProof="0" dirty="0"/>
        </a:p>
      </dsp:txBody>
      <dsp:txXfrm>
        <a:off x="3268491" y="1103025"/>
        <a:ext cx="89282" cy="220435"/>
      </dsp:txXfrm>
    </dsp:sp>
    <dsp:sp modelId="{FF327869-DCD3-44AA-90D9-3D20FFB43172}">
      <dsp:nvSpPr>
        <dsp:cNvPr id="0" name=""/>
        <dsp:cNvSpPr/>
      </dsp:nvSpPr>
      <dsp:spPr>
        <a:xfrm>
          <a:off x="2290941" y="-75699"/>
          <a:ext cx="2070533" cy="11459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1800" b="1" u="none" kern="1200" noProof="0" dirty="0">
              <a:solidFill>
                <a:srgbClr val="C00000"/>
              </a:solidFill>
              <a:effectLst/>
            </a:rPr>
            <a:t>135 targets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1800" b="1" u="none" kern="1200" noProof="0" dirty="0">
              <a:effectLst/>
            </a:rPr>
            <a:t>National Governments</a:t>
          </a:r>
        </a:p>
      </dsp:txBody>
      <dsp:txXfrm>
        <a:off x="2594164" y="92118"/>
        <a:ext cx="1464087" cy="810293"/>
      </dsp:txXfrm>
    </dsp:sp>
    <dsp:sp modelId="{235C2949-EAF1-49F9-8972-2C8155E8BE80}">
      <dsp:nvSpPr>
        <dsp:cNvPr id="0" name=""/>
        <dsp:cNvSpPr/>
      </dsp:nvSpPr>
      <dsp:spPr>
        <a:xfrm rot="21541244">
          <a:off x="3921429" y="1538321"/>
          <a:ext cx="60340" cy="3673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noProof="0" dirty="0"/>
        </a:p>
      </dsp:txBody>
      <dsp:txXfrm>
        <a:off x="3921430" y="1611954"/>
        <a:ext cx="42238" cy="220435"/>
      </dsp:txXfrm>
    </dsp:sp>
    <dsp:sp modelId="{387815E6-AE81-4A69-B639-8098DC92546A}">
      <dsp:nvSpPr>
        <dsp:cNvPr id="0" name=""/>
        <dsp:cNvSpPr/>
      </dsp:nvSpPr>
      <dsp:spPr>
        <a:xfrm>
          <a:off x="4009899" y="827802"/>
          <a:ext cx="2382989" cy="17457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1800" b="1" u="none" kern="1200" noProof="0" dirty="0">
              <a:solidFill>
                <a:srgbClr val="C00000"/>
              </a:solidFill>
              <a:effectLst/>
            </a:rPr>
            <a:t>54  targets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1600" b="1" u="none" kern="1200" noProof="0" dirty="0">
              <a:solidFill>
                <a:schemeClr val="tx1"/>
              </a:solidFill>
              <a:effectLst/>
            </a:rPr>
            <a:t>Demand international cooperation and coordination</a:t>
          </a:r>
        </a:p>
      </dsp:txBody>
      <dsp:txXfrm>
        <a:off x="4358880" y="1083454"/>
        <a:ext cx="1685027" cy="1234400"/>
      </dsp:txXfrm>
    </dsp:sp>
    <dsp:sp modelId="{BA942254-351C-4EDC-B68C-E60228A80B1A}">
      <dsp:nvSpPr>
        <dsp:cNvPr id="0" name=""/>
        <dsp:cNvSpPr/>
      </dsp:nvSpPr>
      <dsp:spPr>
        <a:xfrm rot="5399983">
          <a:off x="3154832" y="2212512"/>
          <a:ext cx="263139" cy="3673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noProof="0" dirty="0"/>
        </a:p>
      </dsp:txBody>
      <dsp:txXfrm>
        <a:off x="3194303" y="2246519"/>
        <a:ext cx="184197" cy="220435"/>
      </dsp:txXfrm>
    </dsp:sp>
    <dsp:sp modelId="{62095E5D-085F-455A-B30D-7B1554ECD280}">
      <dsp:nvSpPr>
        <dsp:cNvPr id="0" name=""/>
        <dsp:cNvSpPr/>
      </dsp:nvSpPr>
      <dsp:spPr>
        <a:xfrm>
          <a:off x="2023514" y="2651900"/>
          <a:ext cx="2560266" cy="14094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1800" b="1" u="none" kern="1200" noProof="0" dirty="0">
              <a:solidFill>
                <a:srgbClr val="C00000"/>
              </a:solidFill>
              <a:effectLst/>
            </a:rPr>
            <a:t>88 targets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1800" b="1" u="none" kern="1200" noProof="0" dirty="0">
              <a:effectLst/>
            </a:rPr>
            <a:t>Require an active role of private sector </a:t>
          </a:r>
        </a:p>
      </dsp:txBody>
      <dsp:txXfrm>
        <a:off x="2398456" y="2858315"/>
        <a:ext cx="1810382" cy="996657"/>
      </dsp:txXfrm>
    </dsp:sp>
    <dsp:sp modelId="{C27D0943-736A-421C-8B9F-2803DFB36DF6}">
      <dsp:nvSpPr>
        <dsp:cNvPr id="0" name=""/>
        <dsp:cNvSpPr/>
      </dsp:nvSpPr>
      <dsp:spPr>
        <a:xfrm rot="10842282">
          <a:off x="2613457" y="1541331"/>
          <a:ext cx="68796" cy="3673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noProof="0" dirty="0"/>
        </a:p>
      </dsp:txBody>
      <dsp:txXfrm rot="10800000">
        <a:off x="2634095" y="1614936"/>
        <a:ext cx="48157" cy="220435"/>
      </dsp:txXfrm>
    </dsp:sp>
    <dsp:sp modelId="{A0F82B9A-0FC4-4C73-869F-2E762C259F58}">
      <dsp:nvSpPr>
        <dsp:cNvPr id="0" name=""/>
        <dsp:cNvSpPr/>
      </dsp:nvSpPr>
      <dsp:spPr>
        <a:xfrm>
          <a:off x="224712" y="971144"/>
          <a:ext cx="2356526" cy="14771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1800" b="1" u="none" kern="1200" noProof="0" dirty="0">
              <a:solidFill>
                <a:srgbClr val="C00000"/>
              </a:solidFill>
              <a:effectLst/>
            </a:rPr>
            <a:t>110 targets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1600" b="1" u="none" kern="1200" noProof="0" dirty="0">
              <a:effectLst/>
            </a:rPr>
            <a:t>Require actions by  local governments (vertical coherence)</a:t>
          </a:r>
        </a:p>
      </dsp:txBody>
      <dsp:txXfrm>
        <a:off x="569817" y="1187466"/>
        <a:ext cx="1666316" cy="10444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01052-F4A1-4D40-811A-AF5C11E064EB}" type="datetimeFigureOut">
              <a:rPr lang="en-US" smtClean="0"/>
              <a:t>21-Jun-17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E14DC-B668-4A3E-8790-5FEB1C966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83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E14DC-B668-4A3E-8790-5FEB1C966F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754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E14DC-B668-4A3E-8790-5FEB1C966F0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178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E14DC-B668-4A3E-8790-5FEB1C966F0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286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6149999" y="8938505"/>
            <a:ext cx="546361" cy="18449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28983" indent="-280378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21512" indent="-224302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570116" indent="-224302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18721" indent="-224302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467326" indent="-224302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15930" indent="-224302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364535" indent="-224302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13139" indent="-224302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A321A5BB-94D0-4FD6-9D4A-B6CAC958E74F}" type="slidenum">
              <a:rPr lang="en-US" sz="1200" b="0"/>
              <a:pPr eaLnBrk="1" hangingPunct="1">
                <a:defRPr/>
              </a:pPr>
              <a:t>12</a:t>
            </a:fld>
            <a:endParaRPr lang="en-US" sz="1200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9250" y="698500"/>
            <a:ext cx="6194425" cy="3484563"/>
          </a:xfrm>
          <a:ln>
            <a:solidFill>
              <a:srgbClr val="000000"/>
            </a:solidFill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794" y="4421566"/>
            <a:ext cx="5043577" cy="24703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40000"/>
              </a:spcBef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98444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TW" sz="1200" b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E14DC-B668-4A3E-8790-5FEB1C966F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17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D130C-98DA-674A-85EF-BF535A1160C4}" type="slidenum">
              <a:rPr kumimoji="1" lang="zh-TW" altLang="en-US" smtClean="0"/>
              <a:t>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68307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r>
              <a:rPr lang="en-US" dirty="0"/>
              <a:t>https://www.youtube.com/watch?v=Mdm49_rUMgo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E14DC-B668-4A3E-8790-5FEB1C966F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067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0" indent="0">
              <a:buFont typeface="Arial" panose="020B0604020202020204" pitchFamily="34" charset="0"/>
              <a:buNone/>
            </a:pPr>
            <a:endParaRPr lang="fr-FR" baseline="0" dirty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ABAA6-5C02-464D-9651-7B28753BBC04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4964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CO" altLang="en-US" dirty="0"/>
          </a:p>
        </p:txBody>
      </p:sp>
      <p:sp>
        <p:nvSpPr>
          <p:cNvPr id="2560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35" indent="-285744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2977" indent="-228595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168" indent="-228595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359" indent="-228595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550" indent="-228595" defTabSz="4571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740" indent="-228595" defTabSz="4571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8932" indent="-228595" defTabSz="4571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122" indent="-228595" defTabSz="4571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12FD80FE-A597-44A5-83FB-692FAE1CFB84}" type="slidenum">
              <a:rPr lang="es-ES" altLang="en-US">
                <a:solidFill>
                  <a:prstClr val="black"/>
                </a:solidFill>
              </a:rPr>
              <a:pPr/>
              <a:t>6</a:t>
            </a:fld>
            <a:endParaRPr lang="es-E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204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E14DC-B668-4A3E-8790-5FEB1C966F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79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E14DC-B668-4A3E-8790-5FEB1C966F0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4986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E14DC-B668-4A3E-8790-5FEB1C966F0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983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9EA-91E5-4E0A-B57B-7537F3510B73}" type="datetimeFigureOut">
              <a:rPr lang="en-US" smtClean="0"/>
              <a:t>21-Jun-17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E171-3D37-4F9D-A448-D39D4F58F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286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9EA-91E5-4E0A-B57B-7537F3510B73}" type="datetimeFigureOut">
              <a:rPr lang="en-US" smtClean="0"/>
              <a:t>21-Jun-17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E171-3D37-4F9D-A448-D39D4F58F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805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9EA-91E5-4E0A-B57B-7537F3510B73}" type="datetimeFigureOut">
              <a:rPr lang="en-US" smtClean="0"/>
              <a:t>21-Jun-17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E171-3D37-4F9D-A448-D39D4F58F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3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46" y="238547"/>
            <a:ext cx="11543103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4045" y="854994"/>
            <a:ext cx="11543103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704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21.06.2017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966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9EA-91E5-4E0A-B57B-7537F3510B73}" type="datetimeFigureOut">
              <a:rPr lang="en-US" smtClean="0"/>
              <a:t>21-Jun-17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E171-3D37-4F9D-A448-D39D4F58F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301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9EA-91E5-4E0A-B57B-7537F3510B73}" type="datetimeFigureOut">
              <a:rPr lang="en-US" smtClean="0"/>
              <a:t>21-Jun-17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E171-3D37-4F9D-A448-D39D4F58F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90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9EA-91E5-4E0A-B57B-7537F3510B73}" type="datetimeFigureOut">
              <a:rPr lang="en-US" smtClean="0"/>
              <a:t>21-Jun-17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E171-3D37-4F9D-A448-D39D4F58F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369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9EA-91E5-4E0A-B57B-7537F3510B73}" type="datetimeFigureOut">
              <a:rPr lang="en-US" smtClean="0"/>
              <a:t>21-Jun-17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E171-3D37-4F9D-A448-D39D4F58F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60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9EA-91E5-4E0A-B57B-7537F3510B73}" type="datetimeFigureOut">
              <a:rPr lang="en-US" smtClean="0"/>
              <a:t>21-Jun-17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E171-3D37-4F9D-A448-D39D4F58F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132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9EA-91E5-4E0A-B57B-7537F3510B73}" type="datetimeFigureOut">
              <a:rPr lang="en-US" smtClean="0"/>
              <a:t>21-Jun-17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E171-3D37-4F9D-A448-D39D4F58F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448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9EA-91E5-4E0A-B57B-7537F3510B73}" type="datetimeFigureOut">
              <a:rPr lang="en-US" smtClean="0"/>
              <a:t>21-Jun-17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E171-3D37-4F9D-A448-D39D4F58F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368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9EA-91E5-4E0A-B57B-7537F3510B73}" type="datetimeFigureOut">
              <a:rPr lang="en-US" smtClean="0"/>
              <a:t>21-Jun-17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6E171-3D37-4F9D-A448-D39D4F58F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71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0D9EA-91E5-4E0A-B57B-7537F3510B73}" type="datetimeFigureOut">
              <a:rPr lang="en-US" smtClean="0"/>
              <a:t>21-Jun-17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6E171-3D37-4F9D-A448-D39D4F58F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82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3.pn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JP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dm49_rUMgo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7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644640" y="2422802"/>
            <a:ext cx="5834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Berlin Sans FB" panose="020E0602020502020306" pitchFamily="34" charset="0"/>
              </a:rPr>
              <a:t>Sustainable Development Goals </a:t>
            </a:r>
          </a:p>
        </p:txBody>
      </p:sp>
      <p:sp>
        <p:nvSpPr>
          <p:cNvPr id="2" name="Rectangle 1"/>
          <p:cNvSpPr/>
          <p:nvPr/>
        </p:nvSpPr>
        <p:spPr>
          <a:xfrm>
            <a:off x="7020301" y="3417614"/>
            <a:ext cx="50833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effectLst/>
                <a:latin typeface="Berlin Sans FB" panose="020E0602020502020306" pitchFamily="34" charset="0"/>
                <a:ea typeface="Times New Roman" panose="02020603050405020304" pitchFamily="18" charset="0"/>
              </a:rPr>
              <a:t>How do we get there –</a:t>
            </a:r>
          </a:p>
          <a:p>
            <a:pPr algn="r"/>
            <a:r>
              <a:rPr lang="en-US" sz="3200" dirty="0">
                <a:solidFill>
                  <a:srgbClr val="002060"/>
                </a:solidFill>
                <a:latin typeface="Berlin Sans FB" panose="020E0602020502020306" pitchFamily="34" charset="0"/>
                <a:ea typeface="Times New Roman" panose="02020603050405020304" pitchFamily="18" charset="0"/>
              </a:rPr>
              <a:t>People and Leadership</a:t>
            </a:r>
            <a:endParaRPr lang="en-US" sz="3200" dirty="0">
              <a:solidFill>
                <a:srgbClr val="002060"/>
              </a:solidFill>
              <a:effectLst/>
              <a:latin typeface="Berlin Sans FB" panose="020E0602020502020306" pitchFamily="34" charset="0"/>
              <a:ea typeface="Times New Roman" panose="02020603050405020304" pitchFamily="18" charset="0"/>
            </a:endParaRPr>
          </a:p>
        </p:txBody>
      </p:sp>
      <p:pic>
        <p:nvPicPr>
          <p:cNvPr id="7" name="image1.png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26" r="7561"/>
          <a:stretch>
            <a:fillRect/>
          </a:stretch>
        </p:blipFill>
        <p:spPr>
          <a:xfrm>
            <a:off x="20823" y="0"/>
            <a:ext cx="6623817" cy="4845604"/>
          </a:xfrm>
          <a:prstGeom prst="rect">
            <a:avLst/>
          </a:prstGeom>
          <a:ln w="12700">
            <a:miter lim="400000"/>
          </a:ln>
          <a:effectLst>
            <a:reflection endPos="40000" dir="5400000" sy="-100000" algn="bl" rotWithShape="0"/>
          </a:effectLst>
        </p:spPr>
      </p:pic>
      <p:grpSp>
        <p:nvGrpSpPr>
          <p:cNvPr id="9" name="Group 8"/>
          <p:cNvGrpSpPr/>
          <p:nvPr/>
        </p:nvGrpSpPr>
        <p:grpSpPr>
          <a:xfrm>
            <a:off x="108372" y="63207"/>
            <a:ext cx="4417908" cy="1040525"/>
            <a:chOff x="-1" y="4199468"/>
            <a:chExt cx="5300134" cy="1395360"/>
          </a:xfrm>
        </p:grpSpPr>
        <p:sp>
          <p:nvSpPr>
            <p:cNvPr id="10" name="Shape 251"/>
            <p:cNvSpPr/>
            <p:nvPr/>
          </p:nvSpPr>
          <p:spPr>
            <a:xfrm>
              <a:off x="-1" y="4199468"/>
              <a:ext cx="5300134" cy="1395360"/>
            </a:xfrm>
            <a:prstGeom prst="rect">
              <a:avLst/>
            </a:prstGeom>
            <a:solidFill>
              <a:srgbClr val="E5233C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4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pic>
          <p:nvPicPr>
            <p:cNvPr id="11" name="image41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971064" y="4496941"/>
              <a:ext cx="3954953" cy="7718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2" name="Rectangle 11"/>
          <p:cNvSpPr/>
          <p:nvPr/>
        </p:nvSpPr>
        <p:spPr>
          <a:xfrm>
            <a:off x="7395964" y="5973586"/>
            <a:ext cx="50833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Berlin Sans FB" panose="020E0602020502020306" pitchFamily="34" charset="0"/>
                <a:ea typeface="Times New Roman" panose="02020603050405020304" pitchFamily="18" charset="0"/>
              </a:rPr>
              <a:t>SIG Meeting, Copenhagen, 22 June 2017</a:t>
            </a:r>
            <a:endParaRPr lang="en-US" sz="2000" dirty="0">
              <a:solidFill>
                <a:srgbClr val="002060"/>
              </a:solidFill>
              <a:effectLst/>
              <a:latin typeface="Berlin Sans FB" panose="020E0602020502020306" pitchFamily="34" charset="0"/>
              <a:ea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7840" y="180786"/>
            <a:ext cx="690641" cy="139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111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2854" y="244450"/>
            <a:ext cx="8942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LEADERSHIP BEHAVIOUR</a:t>
            </a:r>
          </a:p>
        </p:txBody>
      </p:sp>
      <p:sp>
        <p:nvSpPr>
          <p:cNvPr id="6" name="Rectangle 5"/>
          <p:cNvSpPr/>
          <p:nvPr/>
        </p:nvSpPr>
        <p:spPr>
          <a:xfrm>
            <a:off x="5915024" y="1396377"/>
            <a:ext cx="5494057" cy="43169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</a:rPr>
              <a:t>Focusing on impact</a:t>
            </a:r>
          </a:p>
          <a:p>
            <a:pPr lvl="0"/>
            <a:endParaRPr lang="en-GB" sz="2800" dirty="0">
              <a:solidFill>
                <a:schemeClr val="tx1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</a:rPr>
              <a:t>Driving transformational change</a:t>
            </a:r>
          </a:p>
          <a:p>
            <a:pPr lvl="0"/>
            <a:endParaRPr lang="en-GB" sz="2800" dirty="0">
              <a:solidFill>
                <a:schemeClr val="tx1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</a:rPr>
              <a:t>Systems thinking</a:t>
            </a:r>
          </a:p>
          <a:p>
            <a:pPr lvl="0"/>
            <a:endParaRPr lang="en-GB" sz="2800" dirty="0">
              <a:solidFill>
                <a:schemeClr val="tx1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</a:rPr>
              <a:t>Co-creation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94815" y="6466643"/>
            <a:ext cx="4497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accent1">
                    <a:lumMod val="50000"/>
                  </a:schemeClr>
                </a:solidFill>
              </a:rPr>
              <a:t>© UNDP – ‘Getting ready to implement the 2030 Agenda’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360" y="201279"/>
            <a:ext cx="388143" cy="784049"/>
          </a:xfrm>
          <a:prstGeom prst="rect">
            <a:avLst/>
          </a:prstGeom>
        </p:spPr>
      </p:pic>
      <p:pic>
        <p:nvPicPr>
          <p:cNvPr id="11" name="Picture Placeholder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3318" y="3005686"/>
            <a:ext cx="2355666" cy="185270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</a:ln>
          <a:effectLst/>
        </p:spPr>
      </p:pic>
      <p:pic>
        <p:nvPicPr>
          <p:cNvPr id="12" name="Picture Placeholder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1698" y="1129025"/>
            <a:ext cx="3315490" cy="17329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520" y="5221845"/>
            <a:ext cx="2286000" cy="15525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0856" y="2542729"/>
            <a:ext cx="2286000" cy="15144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3809" y="3862912"/>
            <a:ext cx="2286000" cy="15144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8725" y="4909316"/>
            <a:ext cx="2699252" cy="178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071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2854" y="244450"/>
            <a:ext cx="8942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OPERATIONALIZING THE FRAMEWORK</a:t>
            </a:r>
          </a:p>
        </p:txBody>
      </p:sp>
      <p:sp>
        <p:nvSpPr>
          <p:cNvPr id="6" name="Rectangle 5"/>
          <p:cNvSpPr/>
          <p:nvPr/>
        </p:nvSpPr>
        <p:spPr>
          <a:xfrm>
            <a:off x="4561090" y="1634502"/>
            <a:ext cx="6629400" cy="43169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Adopted by CEB in April 2017</a:t>
            </a:r>
          </a:p>
          <a:p>
            <a:pPr lvl="0"/>
            <a:endParaRPr lang="en-GB" sz="2400" dirty="0">
              <a:solidFill>
                <a:schemeClr val="tx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Aligning the organizational cultures of UN agencies to the framework will require a </a:t>
            </a:r>
            <a:r>
              <a:rPr lang="en-GB" sz="2400" b="1" dirty="0">
                <a:solidFill>
                  <a:schemeClr val="tx1"/>
                </a:solidFill>
              </a:rPr>
              <a:t>culture change effort</a:t>
            </a:r>
          </a:p>
          <a:p>
            <a:pPr lvl="0"/>
            <a:endParaRPr lang="en-GB" sz="2400" b="1" dirty="0">
              <a:solidFill>
                <a:schemeClr val="tx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It will consist of: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A limited number of high-impact system-wide interventions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Interventions by participating UN entities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An online platform to publicize progress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94815" y="6466643"/>
            <a:ext cx="4497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accent1">
                    <a:lumMod val="50000"/>
                  </a:schemeClr>
                </a:solidFill>
              </a:rPr>
              <a:t>© UNDP – ‘Getting ready to implement the 2030 Agenda’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360" y="201279"/>
            <a:ext cx="388143" cy="7840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484" y="2563208"/>
            <a:ext cx="3860100" cy="248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450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758" y="6355880"/>
            <a:ext cx="2133205" cy="3660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21" tIns="45712" rIns="91421" bIns="45712" rtlCol="0" anchor="ctr"/>
          <a:lstStyle>
            <a:lvl1pPr eaLnBrk="0" hangingPunct="0">
              <a:defRPr sz="1632" b="1">
                <a:solidFill>
                  <a:schemeClr val="tx1"/>
                </a:solidFill>
                <a:latin typeface="Arial" charset="0"/>
              </a:defRPr>
            </a:lvl1pPr>
            <a:lvl2pPr marL="758032" indent="-291551" eaLnBrk="0" hangingPunct="0">
              <a:defRPr sz="1632" b="1">
                <a:solidFill>
                  <a:schemeClr val="tx1"/>
                </a:solidFill>
                <a:latin typeface="Arial" charset="0"/>
              </a:defRPr>
            </a:lvl2pPr>
            <a:lvl3pPr marL="1166203" indent="-233241" eaLnBrk="0" hangingPunct="0">
              <a:defRPr sz="1632" b="1">
                <a:solidFill>
                  <a:schemeClr val="tx1"/>
                </a:solidFill>
                <a:latin typeface="Arial" charset="0"/>
              </a:defRPr>
            </a:lvl3pPr>
            <a:lvl4pPr marL="1632684" indent="-233241" eaLnBrk="0" hangingPunct="0">
              <a:defRPr sz="1632" b="1">
                <a:solidFill>
                  <a:schemeClr val="tx1"/>
                </a:solidFill>
                <a:latin typeface="Arial" charset="0"/>
              </a:defRPr>
            </a:lvl4pPr>
            <a:lvl5pPr marL="2099165" indent="-233241" eaLnBrk="0" hangingPunct="0">
              <a:defRPr sz="1632" b="1">
                <a:solidFill>
                  <a:schemeClr val="tx1"/>
                </a:solidFill>
                <a:latin typeface="Arial" charset="0"/>
              </a:defRPr>
            </a:lvl5pPr>
            <a:lvl6pPr marL="2565646" indent="-233241" eaLnBrk="0" fontAlgn="base" hangingPunct="0">
              <a:spcBef>
                <a:spcPct val="0"/>
              </a:spcBef>
              <a:spcAft>
                <a:spcPct val="0"/>
              </a:spcAft>
              <a:defRPr sz="1632" b="1">
                <a:solidFill>
                  <a:schemeClr val="tx1"/>
                </a:solidFill>
                <a:latin typeface="Arial" charset="0"/>
              </a:defRPr>
            </a:lvl6pPr>
            <a:lvl7pPr marL="3032128" indent="-233241" eaLnBrk="0" fontAlgn="base" hangingPunct="0">
              <a:spcBef>
                <a:spcPct val="0"/>
              </a:spcBef>
              <a:spcAft>
                <a:spcPct val="0"/>
              </a:spcAft>
              <a:defRPr sz="1632" b="1">
                <a:solidFill>
                  <a:schemeClr val="tx1"/>
                </a:solidFill>
                <a:latin typeface="Arial" charset="0"/>
              </a:defRPr>
            </a:lvl7pPr>
            <a:lvl8pPr marL="3498609" indent="-233241" eaLnBrk="0" fontAlgn="base" hangingPunct="0">
              <a:spcBef>
                <a:spcPct val="0"/>
              </a:spcBef>
              <a:spcAft>
                <a:spcPct val="0"/>
              </a:spcAft>
              <a:defRPr sz="1632" b="1">
                <a:solidFill>
                  <a:schemeClr val="tx1"/>
                </a:solidFill>
                <a:latin typeface="Arial" charset="0"/>
              </a:defRPr>
            </a:lvl8pPr>
            <a:lvl9pPr marL="3965090" indent="-233241" eaLnBrk="0" fontAlgn="base" hangingPunct="0">
              <a:spcBef>
                <a:spcPct val="0"/>
              </a:spcBef>
              <a:spcAft>
                <a:spcPct val="0"/>
              </a:spcAft>
              <a:defRPr sz="1632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D8DFF7D-1A44-4C57-9461-44AA78CB6D14}" type="slidenum">
              <a:rPr lang="en-US" sz="1020" b="0">
                <a:solidFill>
                  <a:srgbClr val="000000"/>
                </a:solidFill>
              </a:rPr>
              <a:pPr eaLnBrk="1" hangingPunct="1">
                <a:defRPr/>
              </a:pPr>
              <a:t>12</a:t>
            </a:fld>
            <a:endParaRPr lang="en-US" sz="1020" b="0">
              <a:solidFill>
                <a:srgbClr val="000000"/>
              </a:solidFill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8264029" y="6474123"/>
            <a:ext cx="2473350" cy="252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12" tIns="45712" rIns="45712" bIns="45712">
            <a:spAutoFit/>
          </a:bodyPr>
          <a:lstStyle/>
          <a:p>
            <a:pPr eaLnBrk="0" hangingPunct="0"/>
            <a:r>
              <a:rPr lang="en-US" sz="1020">
                <a:solidFill>
                  <a:schemeClr val="tx2"/>
                </a:solidFill>
                <a:latin typeface="Calibri" pitchFamily="34" charset="0"/>
              </a:rPr>
              <a:t>© United Nations Development Programme</a:t>
            </a:r>
          </a:p>
        </p:txBody>
      </p:sp>
      <p:sp>
        <p:nvSpPr>
          <p:cNvPr id="18" name="Rectangle 36"/>
          <p:cNvSpPr>
            <a:spLocks noChangeArrowheads="1"/>
          </p:cNvSpPr>
          <p:nvPr/>
        </p:nvSpPr>
        <p:spPr bwMode="auto">
          <a:xfrm>
            <a:off x="0" y="3085970"/>
            <a:ext cx="12192000" cy="380964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21" tIns="45712" rIns="91421" bIns="45712" anchor="ctr"/>
          <a:lstStyle/>
          <a:p>
            <a:pPr algn="ctr">
              <a:defRPr/>
            </a:pPr>
            <a:r>
              <a:rPr lang="en-US" sz="5102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THANK YOU</a:t>
            </a:r>
          </a:p>
          <a:p>
            <a:pPr algn="ctr">
              <a:defRPr/>
            </a:pPr>
            <a:endParaRPr lang="en-US" sz="5102" b="1" dirty="0">
              <a:solidFill>
                <a:schemeClr val="accent1">
                  <a:lumMod val="75000"/>
                </a:schemeClr>
              </a:solidFill>
              <a:latin typeface="Verdana" pitchFamily="34" charset="0"/>
            </a:endParaRPr>
          </a:p>
          <a:p>
            <a:pPr algn="ctr">
              <a:defRPr/>
            </a:pPr>
            <a:endParaRPr lang="en-US" sz="3061" b="1" dirty="0">
              <a:solidFill>
                <a:schemeClr val="accent1">
                  <a:lumMod val="75000"/>
                </a:schemeClr>
              </a:solidFill>
              <a:latin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6480" y="6716"/>
            <a:ext cx="5194599" cy="30565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4424082" cy="30632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8078" y="-15967"/>
            <a:ext cx="3550921" cy="307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815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Screen Shot 2015-10-22 at 11.02.5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475" b="-4475"/>
          <a:stretch>
            <a:fillRect/>
          </a:stretch>
        </p:blipFill>
        <p:spPr>
          <a:xfrm>
            <a:off x="1517276" y="1148698"/>
            <a:ext cx="9307606" cy="5118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76" y="363070"/>
            <a:ext cx="7021606" cy="8949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360" y="201279"/>
            <a:ext cx="388143" cy="78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399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12" r="17724" b="9746"/>
          <a:stretch/>
        </p:blipFill>
        <p:spPr>
          <a:xfrm>
            <a:off x="3767336" y="-13254"/>
            <a:ext cx="4125234" cy="567193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801" r="32109"/>
          <a:stretch/>
        </p:blipFill>
        <p:spPr>
          <a:xfrm>
            <a:off x="7892570" y="-24939"/>
            <a:ext cx="4299430" cy="5658677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415" t="212" r="10351" b="7571"/>
          <a:stretch/>
        </p:blipFill>
        <p:spPr>
          <a:xfrm>
            <a:off x="0" y="-24939"/>
            <a:ext cx="3767336" cy="56645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0" y="5135215"/>
            <a:ext cx="12192000" cy="1754326"/>
          </a:xfrm>
          <a:prstGeom prst="rect">
            <a:avLst/>
          </a:prstGeom>
          <a:solidFill>
            <a:srgbClr val="3E8EDE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矩形 10"/>
          <p:cNvSpPr>
            <a:spLocks noChangeAspect="1"/>
          </p:cNvSpPr>
          <p:nvPr/>
        </p:nvSpPr>
        <p:spPr>
          <a:xfrm>
            <a:off x="1896294" y="6144062"/>
            <a:ext cx="14814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000" b="1" dirty="0">
                <a:solidFill>
                  <a:schemeClr val="bg1"/>
                </a:solidFill>
                <a:latin typeface="Myriad Pro"/>
                <a:cs typeface="Myriad Pro"/>
              </a:rPr>
              <a:t>Economic </a:t>
            </a:r>
          </a:p>
          <a:p>
            <a:pPr algn="ctr"/>
            <a:r>
              <a:rPr lang="en-US" altLang="zh-TW" sz="2000" b="1" dirty="0">
                <a:solidFill>
                  <a:schemeClr val="bg1"/>
                </a:solidFill>
                <a:latin typeface="Myriad Pro"/>
                <a:cs typeface="Myriad Pro"/>
              </a:rPr>
              <a:t>Growth</a:t>
            </a:r>
            <a:r>
              <a:rPr lang="en-US" altLang="zh-TW" sz="2000" dirty="0">
                <a:solidFill>
                  <a:schemeClr val="bg1"/>
                </a:solidFill>
                <a:latin typeface="Myriad Pro"/>
                <a:cs typeface="Myriad Pro"/>
              </a:rPr>
              <a:t> </a:t>
            </a:r>
            <a:endParaRPr lang="zh-TW" altLang="en-US" sz="2000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  <p:sp>
        <p:nvSpPr>
          <p:cNvPr id="12" name="矩形 11"/>
          <p:cNvSpPr>
            <a:spLocks noChangeAspect="1"/>
          </p:cNvSpPr>
          <p:nvPr/>
        </p:nvSpPr>
        <p:spPr>
          <a:xfrm>
            <a:off x="5112826" y="6144062"/>
            <a:ext cx="18662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000" b="1" dirty="0">
                <a:solidFill>
                  <a:schemeClr val="bg1"/>
                </a:solidFill>
                <a:latin typeface="Myriad Pro"/>
                <a:cs typeface="Myriad Pro"/>
              </a:rPr>
              <a:t>Social </a:t>
            </a:r>
          </a:p>
          <a:p>
            <a:pPr algn="ctr"/>
            <a:r>
              <a:rPr lang="en-US" altLang="zh-TW" sz="2000" b="1" dirty="0">
                <a:solidFill>
                  <a:schemeClr val="bg1"/>
                </a:solidFill>
                <a:latin typeface="Myriad Pro"/>
                <a:cs typeface="Myriad Pro"/>
              </a:rPr>
              <a:t>Development </a:t>
            </a:r>
            <a:endParaRPr lang="zh-TW" altLang="en-US" sz="2000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  <p:sp>
        <p:nvSpPr>
          <p:cNvPr id="13" name="矩形 12"/>
          <p:cNvSpPr>
            <a:spLocks noChangeAspect="1"/>
          </p:cNvSpPr>
          <p:nvPr/>
        </p:nvSpPr>
        <p:spPr>
          <a:xfrm>
            <a:off x="8097079" y="6153419"/>
            <a:ext cx="22396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000" b="1" dirty="0">
                <a:solidFill>
                  <a:schemeClr val="bg1"/>
                </a:solidFill>
                <a:latin typeface="Myriad Pro"/>
                <a:cs typeface="Myriad Pro"/>
              </a:rPr>
              <a:t>Environmental </a:t>
            </a:r>
          </a:p>
          <a:p>
            <a:pPr algn="ctr"/>
            <a:r>
              <a:rPr lang="en-US" altLang="zh-TW" sz="2000" b="1" dirty="0">
                <a:solidFill>
                  <a:schemeClr val="bg1"/>
                </a:solidFill>
                <a:latin typeface="Myriad Pro"/>
                <a:cs typeface="Myriad Pro"/>
              </a:rPr>
              <a:t>Protection </a:t>
            </a:r>
            <a:endParaRPr lang="zh-TW" altLang="en-US" sz="2000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6835" y="5183062"/>
            <a:ext cx="918096" cy="977713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6130" y="5175733"/>
            <a:ext cx="1299608" cy="977687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52778" y="5183088"/>
            <a:ext cx="1907291" cy="977687"/>
          </a:xfrm>
          <a:prstGeom prst="rect">
            <a:avLst/>
          </a:prstGeom>
        </p:spPr>
      </p:pic>
      <p:sp>
        <p:nvSpPr>
          <p:cNvPr id="9" name="十字形擴展 8"/>
          <p:cNvSpPr>
            <a:spLocks noChangeAspect="1"/>
          </p:cNvSpPr>
          <p:nvPr/>
        </p:nvSpPr>
        <p:spPr>
          <a:xfrm>
            <a:off x="4096732" y="5728643"/>
            <a:ext cx="508000" cy="508000"/>
          </a:xfrm>
          <a:prstGeom prst="mathPlus">
            <a:avLst>
              <a:gd name="adj1" fmla="val 9235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0" name="十字形擴展 9"/>
          <p:cNvSpPr>
            <a:spLocks noChangeAspect="1"/>
          </p:cNvSpPr>
          <p:nvPr/>
        </p:nvSpPr>
        <p:spPr>
          <a:xfrm>
            <a:off x="7364699" y="5728643"/>
            <a:ext cx="508000" cy="508000"/>
          </a:xfrm>
          <a:prstGeom prst="mathPlus">
            <a:avLst>
              <a:gd name="adj1" fmla="val 9235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7826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3837" t="26809" r="1475" b="-3372"/>
          <a:stretch/>
        </p:blipFill>
        <p:spPr>
          <a:xfrm>
            <a:off x="0" y="115554"/>
            <a:ext cx="12192000" cy="6286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585" y="115554"/>
            <a:ext cx="388143" cy="7840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0585" y="6396335"/>
            <a:ext cx="6044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3"/>
              </a:rPr>
              <a:t>https://</a:t>
            </a:r>
            <a:r>
              <a:rPr lang="en-US" dirty="0" smtClean="0">
                <a:solidFill>
                  <a:schemeClr val="bg1"/>
                </a:solidFill>
                <a:hlinkClick r:id="rId3"/>
              </a:rPr>
              <a:t>www.youtube.com/watch?v=Mdm49_rUMgo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56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5"/>
          <p:cNvSpPr>
            <a:spLocks noChangeArrowheads="1"/>
          </p:cNvSpPr>
          <p:nvPr/>
        </p:nvSpPr>
        <p:spPr bwMode="gray">
          <a:xfrm>
            <a:off x="1492780" y="3123257"/>
            <a:ext cx="2969817" cy="3600272"/>
          </a:xfrm>
          <a:prstGeom prst="rect">
            <a:avLst/>
          </a:prstGeom>
          <a:solidFill>
            <a:srgbClr val="FFFFFF"/>
          </a:solidFill>
          <a:ln w="635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lIns="92023" tIns="184048" rIns="122698" bIns="61350" anchor="t"/>
          <a:lstStyle/>
          <a:p>
            <a:pPr marL="316531" indent="-316531">
              <a:buFont typeface="Wingdings" panose="05000000000000000000" pitchFamily="2" charset="2"/>
              <a:buChar char="§"/>
            </a:pPr>
            <a:r>
              <a:rPr lang="en-US" sz="2000" b="1" dirty="0"/>
              <a:t>Implies that goals and targets are relevant to all governments and actors: </a:t>
            </a:r>
            <a:r>
              <a:rPr lang="en-US" sz="2000" dirty="0"/>
              <a:t>integration </a:t>
            </a:r>
          </a:p>
          <a:p>
            <a:pPr marL="316531" indent="-316531">
              <a:buFont typeface="Wingdings" panose="05000000000000000000" pitchFamily="2" charset="2"/>
              <a:buChar char="§"/>
            </a:pPr>
            <a:r>
              <a:rPr lang="en-US" sz="2000" dirty="0"/>
              <a:t>Universality does not mean uniformity. It implies differentiation (What can each country contribute?)</a:t>
            </a:r>
          </a:p>
          <a:p>
            <a:pPr marL="316531" indent="-316531">
              <a:buFont typeface="Wingdings" panose="05000000000000000000" pitchFamily="2" charset="2"/>
              <a:buChar char="§"/>
            </a:pPr>
            <a:endParaRPr lang="en-US" sz="1846" dirty="0"/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gray">
          <a:xfrm>
            <a:off x="4701541" y="3123257"/>
            <a:ext cx="3138094" cy="3600272"/>
          </a:xfrm>
          <a:prstGeom prst="rect">
            <a:avLst/>
          </a:prstGeom>
          <a:solidFill>
            <a:srgbClr val="FFFFFF"/>
          </a:solidFill>
          <a:ln w="635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lIns="92023" tIns="184048" rIns="122698" bIns="61350" anchor="t"/>
          <a:lstStyle/>
          <a:p>
            <a:pPr marL="316531" indent="-316531">
              <a:buFont typeface="Wingdings" panose="05000000000000000000" pitchFamily="2" charset="2"/>
              <a:buChar char="§"/>
            </a:pPr>
            <a:r>
              <a:rPr lang="en-US" sz="2000" b="1" dirty="0"/>
              <a:t>Policy integration means balancing all three SD dimensions: </a:t>
            </a:r>
            <a:r>
              <a:rPr lang="en-US" sz="2000" dirty="0"/>
              <a:t>social, economic growth and environmental protection</a:t>
            </a:r>
          </a:p>
          <a:p>
            <a:pPr marL="316531" indent="-316531">
              <a:buFont typeface="Wingdings" panose="05000000000000000000" pitchFamily="2" charset="2"/>
              <a:buChar char="§"/>
            </a:pPr>
            <a:r>
              <a:rPr lang="en-US" sz="2000" dirty="0"/>
              <a:t>An integrated approach implies managing trade-offs and maximizing synergies across targets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gray">
          <a:xfrm>
            <a:off x="8229601" y="3218949"/>
            <a:ext cx="2986040" cy="3504580"/>
          </a:xfrm>
          <a:prstGeom prst="rect">
            <a:avLst/>
          </a:prstGeom>
          <a:solidFill>
            <a:srgbClr val="FFFFFF"/>
          </a:solidFill>
          <a:ln w="635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lIns="92023" tIns="184048" rIns="122698" bIns="61350" anchor="t"/>
          <a:lstStyle/>
          <a:p>
            <a:pPr marL="316531" indent="-316531">
              <a:buFont typeface="Wingdings" panose="05000000000000000000" pitchFamily="2" charset="2"/>
              <a:buChar char="§"/>
            </a:pPr>
            <a:r>
              <a:rPr lang="en-GB" sz="2000" b="1" dirty="0"/>
              <a:t>The principle of ‘no one left behind’ </a:t>
            </a:r>
            <a:r>
              <a:rPr lang="en-GB" sz="2000" dirty="0"/>
              <a:t>advocates countries to go beyond averages. </a:t>
            </a:r>
          </a:p>
          <a:p>
            <a:pPr marL="316531" indent="-316531">
              <a:buFont typeface="Wingdings" panose="05000000000000000000" pitchFamily="2" charset="2"/>
              <a:buChar char="§"/>
            </a:pPr>
            <a:r>
              <a:rPr lang="en-GB" sz="2000" dirty="0"/>
              <a:t>The SDGs should benefit all – eradicating poverty and reducing inequalities. </a:t>
            </a:r>
          </a:p>
          <a:p>
            <a:pPr marL="316531" indent="-316531">
              <a:buFont typeface="Wingdings" panose="05000000000000000000" pitchFamily="2" charset="2"/>
              <a:buChar char="§"/>
            </a:pPr>
            <a:r>
              <a:rPr lang="en-GB" sz="1900" dirty="0"/>
              <a:t>Promotion and use of disaggregated data is key</a:t>
            </a:r>
          </a:p>
          <a:p>
            <a:pPr marL="316531" indent="-316531">
              <a:buFont typeface="Wingdings" panose="05000000000000000000" pitchFamily="2" charset="2"/>
              <a:buChar char="§"/>
            </a:pPr>
            <a:endParaRPr lang="en-GB" sz="2000" dirty="0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2401806" y="76201"/>
            <a:ext cx="7467600" cy="572943"/>
          </a:xfrm>
          <a:prstGeom prst="rect">
            <a:avLst/>
          </a:prstGeom>
        </p:spPr>
        <p:txBody>
          <a:bodyPr vert="horz" lIns="99034" tIns="49517" rIns="99034" bIns="49517" rtlCol="0" anchor="ctr" anchorCtr="0">
            <a:noAutofit/>
          </a:bodyPr>
          <a:lstStyle>
            <a:lvl1pPr algn="ctr" defTabSz="107286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SDG AGENDA PRINCIPLES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0153" y="930588"/>
            <a:ext cx="2832946" cy="17672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8900" y="793376"/>
            <a:ext cx="3033850" cy="1808232"/>
          </a:xfrm>
          <a:prstGeom prst="rect">
            <a:avLst/>
          </a:prstGeom>
        </p:spPr>
      </p:pic>
      <p:sp>
        <p:nvSpPr>
          <p:cNvPr id="15" name="Rectangle 17" descr="© INSCALE GmbH, 26.05.2010&#10;http://www.presentationload.com/"/>
          <p:cNvSpPr>
            <a:spLocks noChangeArrowheads="1"/>
          </p:cNvSpPr>
          <p:nvPr/>
        </p:nvSpPr>
        <p:spPr bwMode="gray">
          <a:xfrm>
            <a:off x="8229602" y="2498436"/>
            <a:ext cx="3056600" cy="720513"/>
          </a:xfrm>
          <a:prstGeom prst="roundRect">
            <a:avLst>
              <a:gd name="adj" fmla="val 6490"/>
            </a:avLst>
          </a:prstGeom>
          <a:solidFill>
            <a:srgbClr val="BA0000"/>
          </a:solidFill>
          <a:ln w="19050" algn="ctr">
            <a:noFill/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16200000"/>
            </a:lightRig>
          </a:scene3d>
          <a:sp3d prstMaterial="flat">
            <a:bevelT w="12700" h="12700" prst="convex"/>
            <a:bevelB w="0" h="0" prst="coolSlant"/>
          </a:sp3d>
        </p:spPr>
        <p:txBody>
          <a:bodyPr lIns="0" tIns="0" rIns="0" bIns="0" anchor="ctr"/>
          <a:lstStyle/>
          <a:p>
            <a:pPr algn="ctr" defTabSz="683129" eaLnBrk="0" hangingPunct="0"/>
            <a:r>
              <a:rPr lang="en-US" sz="2400" b="1" dirty="0">
                <a:solidFill>
                  <a:srgbClr val="FFFFFF"/>
                </a:solidFill>
                <a:effectLst>
                  <a:outerShdw blurRad="190500" algn="tl" rotWithShape="0">
                    <a:prstClr val="black">
                      <a:alpha val="50000"/>
                    </a:prstClr>
                  </a:outerShdw>
                </a:effectLst>
                <a:cs typeface="Arial" charset="0"/>
              </a:rPr>
              <a:t>‘NO ONE LEFT BEHIND’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0854" y="793376"/>
            <a:ext cx="3128781" cy="1904467"/>
          </a:xfrm>
          <a:prstGeom prst="rect">
            <a:avLst/>
          </a:prstGeom>
        </p:spPr>
      </p:pic>
      <p:sp>
        <p:nvSpPr>
          <p:cNvPr id="17" name="Rectangle 17" descr="© INSCALE GmbH, 26.05.2010&#10;http://www.presentationload.com/"/>
          <p:cNvSpPr>
            <a:spLocks noChangeArrowheads="1"/>
          </p:cNvSpPr>
          <p:nvPr/>
        </p:nvSpPr>
        <p:spPr bwMode="gray">
          <a:xfrm>
            <a:off x="4700153" y="2498436"/>
            <a:ext cx="3139482" cy="720513"/>
          </a:xfrm>
          <a:prstGeom prst="roundRect">
            <a:avLst>
              <a:gd name="adj" fmla="val 6490"/>
            </a:avLst>
          </a:prstGeom>
          <a:solidFill>
            <a:schemeClr val="accent1">
              <a:lumMod val="75000"/>
            </a:schemeClr>
          </a:solidFill>
          <a:ln w="19050" algn="ctr">
            <a:noFill/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16200000"/>
            </a:lightRig>
          </a:scene3d>
          <a:sp3d prstMaterial="flat">
            <a:bevelT w="12700" h="12700" prst="convex"/>
            <a:bevelB w="0" h="0" prst="coolSlant"/>
          </a:sp3d>
        </p:spPr>
        <p:txBody>
          <a:bodyPr lIns="0" tIns="0" rIns="0" bIns="0" anchor="ctr"/>
          <a:lstStyle/>
          <a:p>
            <a:pPr algn="ctr" defTabSz="683129" eaLnBrk="0" hangingPunct="0"/>
            <a:r>
              <a:rPr lang="en-US" sz="2400" b="1" dirty="0">
                <a:solidFill>
                  <a:srgbClr val="FFFFFF"/>
                </a:solidFill>
                <a:effectLst>
                  <a:outerShdw blurRad="190500" algn="tl" rotWithShape="0">
                    <a:prstClr val="black">
                      <a:alpha val="50000"/>
                    </a:prstClr>
                  </a:outerShdw>
                </a:effectLst>
                <a:cs typeface="Arial" charset="0"/>
              </a:rPr>
              <a:t>INTEGRATION</a:t>
            </a:r>
          </a:p>
        </p:txBody>
      </p:sp>
      <p:sp>
        <p:nvSpPr>
          <p:cNvPr id="21" name="Rectangle 17" descr="© INSCALE GmbH, 26.05.2010&#10;http://www.presentationload.com/"/>
          <p:cNvSpPr>
            <a:spLocks noChangeArrowheads="1"/>
          </p:cNvSpPr>
          <p:nvPr/>
        </p:nvSpPr>
        <p:spPr bwMode="gray">
          <a:xfrm>
            <a:off x="1492781" y="2498436"/>
            <a:ext cx="3003266" cy="720513"/>
          </a:xfrm>
          <a:prstGeom prst="roundRect">
            <a:avLst>
              <a:gd name="adj" fmla="val 6490"/>
            </a:avLst>
          </a:prstGeom>
          <a:solidFill>
            <a:schemeClr val="accent3">
              <a:lumMod val="50000"/>
            </a:schemeClr>
          </a:solidFill>
          <a:ln w="19050" algn="ctr">
            <a:noFill/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16200000"/>
            </a:lightRig>
          </a:scene3d>
          <a:sp3d prstMaterial="flat">
            <a:bevelT w="12700" h="12700" prst="convex"/>
            <a:bevelB w="0" h="0" prst="coolSlant"/>
          </a:sp3d>
        </p:spPr>
        <p:txBody>
          <a:bodyPr lIns="0" tIns="0" rIns="0" bIns="0" anchor="ctr"/>
          <a:lstStyle/>
          <a:p>
            <a:pPr algn="ctr" defTabSz="683129" eaLnBrk="0" hangingPunct="0"/>
            <a:r>
              <a:rPr lang="en-US" sz="2400" b="1" dirty="0">
                <a:solidFill>
                  <a:srgbClr val="FFFFFF"/>
                </a:solidFill>
                <a:effectLst>
                  <a:outerShdw blurRad="190500" algn="tl" rotWithShape="0">
                    <a:prstClr val="black">
                      <a:alpha val="50000"/>
                    </a:prstClr>
                  </a:outerShdw>
                </a:effectLst>
                <a:cs typeface="Arial" charset="0"/>
              </a:rPr>
              <a:t>UNIVERSALITY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2782" y="793376"/>
            <a:ext cx="3013965" cy="17212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 rot="16200000">
            <a:off x="9035139" y="2868382"/>
            <a:ext cx="6005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accent1">
                    <a:lumMod val="50000"/>
                  </a:schemeClr>
                </a:solidFill>
              </a:rPr>
              <a:t>© UNDP – ‘Getting ready to implement the 2030 Agenda’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360" y="201279"/>
            <a:ext cx="388143" cy="78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71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17177" y="31953"/>
            <a:ext cx="1147482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2030 AGENDA REQUIRES PARTNERHIP - NATIONAL COMPACT</a:t>
            </a:r>
          </a:p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SRI LANKA: ACHIEVING THE SDGs REQUIRES MULTI-STAKEHOLDER ENGAGEMENT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3260" y="1475361"/>
            <a:ext cx="6477000" cy="4229100"/>
          </a:xfrm>
          <a:prstGeom prst="rect">
            <a:avLst/>
          </a:prstGeom>
        </p:spPr>
      </p:pic>
      <p:graphicFrame>
        <p:nvGraphicFramePr>
          <p:cNvPr id="11" name="3 Diagrama"/>
          <p:cNvGraphicFramePr/>
          <p:nvPr>
            <p:extLst/>
          </p:nvPr>
        </p:nvGraphicFramePr>
        <p:xfrm>
          <a:off x="154727" y="1475361"/>
          <a:ext cx="6665647" cy="4109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Left-Right Arrow 1"/>
          <p:cNvSpPr/>
          <p:nvPr/>
        </p:nvSpPr>
        <p:spPr>
          <a:xfrm>
            <a:off x="574804" y="5696898"/>
            <a:ext cx="6238259" cy="67455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Civil society engagement across the agenda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360" y="201279"/>
            <a:ext cx="388143" cy="78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27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39154" y="142418"/>
            <a:ext cx="8942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WHAT DO WE NEED TO GET THERE?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94815" y="6466643"/>
            <a:ext cx="4497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accent1">
                    <a:lumMod val="50000"/>
                  </a:schemeClr>
                </a:solidFill>
              </a:rPr>
              <a:t>© UNDP – ‘Getting ready to implement the 2030 Agenda’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360" y="201279"/>
            <a:ext cx="388143" cy="784049"/>
          </a:xfrm>
          <a:prstGeom prst="rect">
            <a:avLst/>
          </a:prstGeom>
        </p:spPr>
      </p:pic>
      <p:pic>
        <p:nvPicPr>
          <p:cNvPr id="14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0986" y="1071891"/>
            <a:ext cx="4210050" cy="4210050"/>
          </a:xfrm>
          <a:prstGeom prst="rect">
            <a:avLst/>
          </a:prstGeom>
          <a:effectLst/>
        </p:spPr>
      </p:pic>
      <p:sp>
        <p:nvSpPr>
          <p:cNvPr id="16" name="Trapezoid 15"/>
          <p:cNvSpPr/>
          <p:nvPr/>
        </p:nvSpPr>
        <p:spPr>
          <a:xfrm rot="18997396">
            <a:off x="7053886" y="3806472"/>
            <a:ext cx="866843" cy="1806640"/>
          </a:xfrm>
          <a:prstGeom prst="trapezoi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Institutions</a:t>
            </a:r>
            <a:r>
              <a:rPr lang="en-GB" dirty="0"/>
              <a:t> </a:t>
            </a:r>
          </a:p>
        </p:txBody>
      </p:sp>
      <p:sp>
        <p:nvSpPr>
          <p:cNvPr id="17" name="Trapezoid 16"/>
          <p:cNvSpPr/>
          <p:nvPr/>
        </p:nvSpPr>
        <p:spPr>
          <a:xfrm rot="18450944" flipV="1">
            <a:off x="4014252" y="1044655"/>
            <a:ext cx="866994" cy="1767944"/>
          </a:xfrm>
          <a:prstGeom prst="trapezoi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Policies</a:t>
            </a:r>
          </a:p>
        </p:txBody>
      </p:sp>
      <p:sp>
        <p:nvSpPr>
          <p:cNvPr id="18" name="Rectangle: Rounded Corners 17"/>
          <p:cNvSpPr/>
          <p:nvPr/>
        </p:nvSpPr>
        <p:spPr>
          <a:xfrm>
            <a:off x="1895475" y="5949326"/>
            <a:ext cx="8362948" cy="48660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Leadership   </a:t>
            </a:r>
          </a:p>
        </p:txBody>
      </p:sp>
      <p:sp>
        <p:nvSpPr>
          <p:cNvPr id="19" name="Trapezoid 18"/>
          <p:cNvSpPr/>
          <p:nvPr/>
        </p:nvSpPr>
        <p:spPr>
          <a:xfrm rot="14040000">
            <a:off x="7276256" y="1058090"/>
            <a:ext cx="867735" cy="1769987"/>
          </a:xfrm>
          <a:prstGeom prst="trapezoid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Partnership</a:t>
            </a:r>
          </a:p>
        </p:txBody>
      </p:sp>
      <p:sp>
        <p:nvSpPr>
          <p:cNvPr id="21" name="Trapezoid 20"/>
          <p:cNvSpPr/>
          <p:nvPr/>
        </p:nvSpPr>
        <p:spPr>
          <a:xfrm rot="13413125" flipV="1">
            <a:off x="4205251" y="3785245"/>
            <a:ext cx="860972" cy="1947191"/>
          </a:xfrm>
          <a:prstGeom prst="trapezoid">
            <a:avLst/>
          </a:prstGeom>
          <a:solidFill>
            <a:srgbClr val="FF66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People</a:t>
            </a:r>
          </a:p>
        </p:txBody>
      </p:sp>
    </p:spTree>
    <p:extLst>
      <p:ext uri="{BB962C8B-B14F-4D97-AF65-F5344CB8AC3E}">
        <p14:creationId xmlns:p14="http://schemas.microsoft.com/office/powerpoint/2010/main" val="3091441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2854" y="244450"/>
            <a:ext cx="8942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UN LEADERSHIP FRAMEWORK</a:t>
            </a:r>
          </a:p>
        </p:txBody>
      </p:sp>
      <p:sp>
        <p:nvSpPr>
          <p:cNvPr id="6" name="Rectangle 5"/>
          <p:cNvSpPr/>
          <p:nvPr/>
        </p:nvSpPr>
        <p:spPr>
          <a:xfrm>
            <a:off x="4888539" y="1610009"/>
            <a:ext cx="6629400" cy="43169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Defines the UN leadership culture aligned with Agenda 2030 </a:t>
            </a:r>
          </a:p>
          <a:p>
            <a:pPr lvl="0"/>
            <a:endParaRPr lang="en-GB" sz="2400" dirty="0">
              <a:solidFill>
                <a:schemeClr val="tx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Applies to all staff, at all levels, in all locations</a:t>
            </a:r>
          </a:p>
          <a:p>
            <a:pPr lvl="0"/>
            <a:endParaRPr lang="en-GB" sz="2400" dirty="0">
              <a:solidFill>
                <a:schemeClr val="tx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Can serve to catalyse culture change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Helps UN entities come closer together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94815" y="6466643"/>
            <a:ext cx="4497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accent1">
                    <a:lumMod val="50000"/>
                  </a:schemeClr>
                </a:solidFill>
              </a:rPr>
              <a:t>© UNDP – ‘Getting ready to implement the 2030 Agenda’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360" y="201279"/>
            <a:ext cx="388143" cy="7840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503" y="2123716"/>
            <a:ext cx="3441240" cy="29194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91175" y="890781"/>
            <a:ext cx="6052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i="1" dirty="0">
                <a:solidFill>
                  <a:schemeClr val="accent1">
                    <a:lumMod val="50000"/>
                  </a:schemeClr>
                </a:solidFill>
                <a:latin typeface="Berlin Sans FB" panose="020E0602020502020306" pitchFamily="34" charset="0"/>
              </a:rPr>
              <a:t>Call for Action – Call for Change </a:t>
            </a:r>
          </a:p>
        </p:txBody>
      </p:sp>
    </p:spTree>
    <p:extLst>
      <p:ext uri="{BB962C8B-B14F-4D97-AF65-F5344CB8AC3E}">
        <p14:creationId xmlns:p14="http://schemas.microsoft.com/office/powerpoint/2010/main" val="432548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0586" y="152629"/>
            <a:ext cx="9433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8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 CHARACTERISTICS OF UN LEADERSHIP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94815" y="6466643"/>
            <a:ext cx="4497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accent1">
                    <a:lumMod val="50000"/>
                  </a:schemeClr>
                </a:solidFill>
              </a:rPr>
              <a:t>© UNDP – ‘Getting ready to implement the 2030 Agenda’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360" y="201279"/>
            <a:ext cx="388143" cy="7840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3886" y="2939144"/>
            <a:ext cx="2122827" cy="1800923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7318664" y="1473448"/>
            <a:ext cx="1600200" cy="143691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Principled</a:t>
            </a:r>
          </a:p>
        </p:txBody>
      </p:sp>
      <p:sp>
        <p:nvSpPr>
          <p:cNvPr id="10" name="Oval 9"/>
          <p:cNvSpPr/>
          <p:nvPr/>
        </p:nvSpPr>
        <p:spPr>
          <a:xfrm>
            <a:off x="7990479" y="3102490"/>
            <a:ext cx="1600200" cy="143691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Inclusive</a:t>
            </a:r>
          </a:p>
        </p:txBody>
      </p:sp>
      <p:sp>
        <p:nvSpPr>
          <p:cNvPr id="11" name="Oval 10"/>
          <p:cNvSpPr/>
          <p:nvPr/>
        </p:nvSpPr>
        <p:spPr>
          <a:xfrm>
            <a:off x="5306435" y="985328"/>
            <a:ext cx="1600200" cy="143691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Norm-Based</a:t>
            </a:r>
          </a:p>
        </p:txBody>
      </p:sp>
      <p:sp>
        <p:nvSpPr>
          <p:cNvPr id="12" name="Oval 11"/>
          <p:cNvSpPr/>
          <p:nvPr/>
        </p:nvSpPr>
        <p:spPr>
          <a:xfrm>
            <a:off x="3322920" y="5029728"/>
            <a:ext cx="1600200" cy="1436915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Transformational</a:t>
            </a:r>
          </a:p>
        </p:txBody>
      </p:sp>
      <p:sp>
        <p:nvSpPr>
          <p:cNvPr id="13" name="Oval 12"/>
          <p:cNvSpPr/>
          <p:nvPr/>
        </p:nvSpPr>
        <p:spPr>
          <a:xfrm>
            <a:off x="3235232" y="1502229"/>
            <a:ext cx="1600200" cy="143691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Self-applied</a:t>
            </a:r>
          </a:p>
        </p:txBody>
      </p:sp>
      <p:sp>
        <p:nvSpPr>
          <p:cNvPr id="14" name="Oval 13"/>
          <p:cNvSpPr/>
          <p:nvPr/>
        </p:nvSpPr>
        <p:spPr>
          <a:xfrm>
            <a:off x="2622392" y="3231220"/>
            <a:ext cx="1600200" cy="143691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Collaborative</a:t>
            </a:r>
          </a:p>
        </p:txBody>
      </p:sp>
      <p:sp>
        <p:nvSpPr>
          <p:cNvPr id="15" name="Oval 14"/>
          <p:cNvSpPr/>
          <p:nvPr/>
        </p:nvSpPr>
        <p:spPr>
          <a:xfrm>
            <a:off x="5488716" y="5337505"/>
            <a:ext cx="1600200" cy="143691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Multidimensional</a:t>
            </a:r>
          </a:p>
        </p:txBody>
      </p:sp>
      <p:sp>
        <p:nvSpPr>
          <p:cNvPr id="16" name="Oval 15"/>
          <p:cNvSpPr/>
          <p:nvPr/>
        </p:nvSpPr>
        <p:spPr>
          <a:xfrm>
            <a:off x="7427521" y="4822802"/>
            <a:ext cx="1600200" cy="1436915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Accountable</a:t>
            </a:r>
          </a:p>
        </p:txBody>
      </p:sp>
    </p:spTree>
    <p:extLst>
      <p:ext uri="{BB962C8B-B14F-4D97-AF65-F5344CB8AC3E}">
        <p14:creationId xmlns:p14="http://schemas.microsoft.com/office/powerpoint/2010/main" val="1596720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8223</TotalTime>
  <Words>412</Words>
  <Application>Microsoft Office PowerPoint</Application>
  <PresentationFormat>Custom</PresentationFormat>
  <Paragraphs>104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renata.rubian</dc:creator>
  <cp:lastModifiedBy>uncity</cp:lastModifiedBy>
  <cp:revision>263</cp:revision>
  <dcterms:created xsi:type="dcterms:W3CDTF">2016-02-06T20:07:38Z</dcterms:created>
  <dcterms:modified xsi:type="dcterms:W3CDTF">2017-06-21T14:54:14Z</dcterms:modified>
</cp:coreProperties>
</file>